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9926638" cy="143557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25F"/>
    <a:srgbClr val="683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4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3692" spc="692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477" cap="all" spc="554" baseline="0">
                <a:solidFill>
                  <a:schemeClr val="tx1"/>
                </a:solidFill>
              </a:defRPr>
            </a:lvl1pPr>
            <a:lvl2pPr marL="422042" indent="0" algn="ctr">
              <a:buNone/>
              <a:defRPr sz="1847"/>
            </a:lvl2pPr>
            <a:lvl3pPr marL="844083" indent="0" algn="ctr">
              <a:buNone/>
              <a:defRPr sz="1661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838904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40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1709743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62" spc="69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2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477" cap="all" spc="554" baseline="0">
                <a:solidFill>
                  <a:schemeClr val="tx1"/>
                </a:solidFill>
              </a:defRPr>
            </a:lvl1pPr>
            <a:lvl2pPr marL="422042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1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1" y="2112269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2" y="2112264"/>
            <a:ext cx="4841076" cy="82391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2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1" y="2112264"/>
            <a:ext cx="4846320" cy="82391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2" y="3018476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1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8"/>
            <a:ext cx="3932239" cy="1894511"/>
          </a:xfrm>
        </p:spPr>
        <p:txBody>
          <a:bodyPr anchor="b"/>
          <a:lstStyle>
            <a:lvl1pPr>
              <a:lnSpc>
                <a:spcPct val="100000"/>
              </a:lnSpc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3" y="987430"/>
            <a:ext cx="5687568" cy="4873625"/>
          </a:xfrm>
        </p:spPr>
        <p:txBody>
          <a:bodyPr>
            <a:normAutofit/>
          </a:bodyPr>
          <a:lstStyle>
            <a:lvl1pPr>
              <a:defRPr sz="1847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9" cy="2802540"/>
          </a:xfrm>
        </p:spPr>
        <p:txBody>
          <a:bodyPr/>
          <a:lstStyle>
            <a:lvl1pPr marL="0" indent="0">
              <a:buNone/>
              <a:defRPr sz="1477"/>
            </a:lvl1pPr>
            <a:lvl2pPr marL="422042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9" cy="1892808"/>
          </a:xfrm>
        </p:spPr>
        <p:txBody>
          <a:bodyPr anchor="b"/>
          <a:lstStyle>
            <a:lvl1pPr>
              <a:defRPr sz="2954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30"/>
            <a:ext cx="5833243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2" indent="0">
              <a:buNone/>
              <a:defRPr sz="2585"/>
            </a:lvl2pPr>
            <a:lvl3pPr marL="844083" indent="0">
              <a:buNone/>
              <a:defRPr sz="2216"/>
            </a:lvl3pPr>
            <a:lvl4pPr marL="1266124" indent="0">
              <a:buNone/>
              <a:defRPr sz="1847"/>
            </a:lvl4pPr>
            <a:lvl5pPr marL="1688165" indent="0">
              <a:buNone/>
              <a:defRPr sz="1847"/>
            </a:lvl5pPr>
            <a:lvl6pPr marL="2110207" indent="0">
              <a:buNone/>
              <a:defRPr sz="1847"/>
            </a:lvl6pPr>
            <a:lvl7pPr marL="2532248" indent="0">
              <a:buNone/>
              <a:defRPr sz="1847"/>
            </a:lvl7pPr>
            <a:lvl8pPr marL="2954289" indent="0">
              <a:buNone/>
              <a:defRPr sz="1847"/>
            </a:lvl8pPr>
            <a:lvl9pPr marL="3376331" indent="0">
              <a:buNone/>
              <a:defRPr sz="184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9" cy="2835702"/>
          </a:xfrm>
        </p:spPr>
        <p:txBody>
          <a:bodyPr/>
          <a:lstStyle>
            <a:lvl1pPr marL="0" indent="0">
              <a:buNone/>
              <a:defRPr sz="1477"/>
            </a:lvl1pPr>
            <a:lvl2pPr marL="422042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pPr/>
              <a:t>Wednesday, September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31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9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1" y="6409944"/>
            <a:ext cx="3703321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 cap="all" spc="277" baseline="0">
                <a:solidFill>
                  <a:srgbClr val="FFFFFF"/>
                </a:solidFill>
              </a:defRPr>
            </a:lvl1pPr>
          </a:lstStyle>
          <a:p>
            <a:pPr defTabSz="457200"/>
            <a:fld id="{AE0C963C-C1DB-4AFD-9DDC-0691666BF49B}" type="datetime2">
              <a:rPr lang="en-US" smtClean="0"/>
              <a:pPr defTabSz="457200"/>
              <a:t>Wednesday, September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109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 b="1">
                <a:solidFill>
                  <a:schemeClr val="tx1"/>
                </a:solidFill>
                <a:latin typeface="+mj-lt"/>
              </a:defRPr>
            </a:lvl1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rgbClr val="FFFFFF"/>
                </a:solidFill>
              </a:defRPr>
            </a:lvl1pPr>
          </a:lstStyle>
          <a:p>
            <a:pPr defTabSz="457200"/>
            <a:fld id="{C01389E6-C847-4AD0-B56D-D205B2EAB1EE}" type="slidenum">
              <a:rPr lang="en-US" smtClean="0"/>
              <a:pPr defTabSz="457200"/>
              <a:t>‹#›</a:t>
            </a:fld>
            <a:endParaRPr lang="en-US" sz="739" dirty="0"/>
          </a:p>
        </p:txBody>
      </p:sp>
    </p:spTree>
    <p:extLst>
      <p:ext uri="{BB962C8B-B14F-4D97-AF65-F5344CB8AC3E}">
        <p14:creationId xmlns:p14="http://schemas.microsoft.com/office/powerpoint/2010/main" val="283972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923" y="263771"/>
            <a:ext cx="11254154" cy="6330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68924" y="263771"/>
            <a:ext cx="11254153" cy="6330461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921" y="685407"/>
            <a:ext cx="11254153" cy="5908431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68921" y="263771"/>
            <a:ext cx="5627078" cy="6330461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61" dirty="0">
              <a:solidFill>
                <a:prstClr val="white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861548" y="401401"/>
            <a:ext cx="8633766" cy="527520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Raleway ExtraBold"/>
              </a:rPr>
              <a:t>KUN HUOLI HERÄÄ ELINTAVOISTA</a:t>
            </a: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19622" y="633673"/>
            <a:ext cx="3752755" cy="8168365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sz="1661">
              <a:solidFill>
                <a:prstClr val="white"/>
              </a:solidFill>
            </a:endParaRPr>
          </a:p>
        </p:txBody>
      </p:sp>
      <p:sp>
        <p:nvSpPr>
          <p:cNvPr id="95" name="Subtitle 94">
            <a:extLst>
              <a:ext uri="{FF2B5EF4-FFF2-40B4-BE49-F238E27FC236}">
                <a16:creationId xmlns:a16="http://schemas.microsoft.com/office/drawing/2014/main" id="{4F2A5AA6-480D-4A16-A53D-5C081E240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888" y="934659"/>
            <a:ext cx="8633765" cy="382557"/>
          </a:xfrm>
        </p:spPr>
        <p:txBody>
          <a:bodyPr vert="horz" lIns="0" tIns="0" rIns="0" bIns="0" rtlCol="0">
            <a:noAutofit/>
          </a:bodyPr>
          <a:lstStyle/>
          <a:p>
            <a:pPr algn="l"/>
            <a:r>
              <a:rPr lang="en-US" sz="1250" b="1" dirty="0">
                <a:solidFill>
                  <a:schemeClr val="bg1"/>
                </a:solidFill>
                <a:latin typeface="Raleway SemiBold" pitchFamily="2" charset="0"/>
              </a:rPr>
              <a:t>OVAT AMMATTILAISET APUNASI ELÄMÄSI KAIKISSA VAIHEISSA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0B63C4A-2C55-48D6-B048-371DB54018D8}"/>
              </a:ext>
            </a:extLst>
          </p:cNvPr>
          <p:cNvSpPr/>
          <p:nvPr/>
        </p:nvSpPr>
        <p:spPr>
          <a:xfrm>
            <a:off x="471583" y="6130191"/>
            <a:ext cx="11254154" cy="467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i-FI" sz="1661">
              <a:solidFill>
                <a:prstClr val="white"/>
              </a:solidFill>
            </a:endParaRPr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id="{BFEA87E6-1ED5-4AA1-A1E0-D7511B90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09" b="8509"/>
          <a:stretch/>
        </p:blipFill>
        <p:spPr>
          <a:xfrm flipH="1">
            <a:off x="3582450" y="4209067"/>
            <a:ext cx="5109854" cy="2385164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10" name="Vuokaaviosymboli: Vaihtoehtoinen käsittely 9">
            <a:extLst>
              <a:ext uri="{FF2B5EF4-FFF2-40B4-BE49-F238E27FC236}">
                <a16:creationId xmlns:a16="http://schemas.microsoft.com/office/drawing/2014/main" id="{DB1E0046-CAA5-441C-8ADB-672055B07E2A}"/>
              </a:ext>
            </a:extLst>
          </p:cNvPr>
          <p:cNvSpPr/>
          <p:nvPr/>
        </p:nvSpPr>
        <p:spPr>
          <a:xfrm>
            <a:off x="789224" y="5302931"/>
            <a:ext cx="2306426" cy="68525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683147"/>
                </a:solidFill>
                <a:latin typeface="Raleway ExtraBold" pitchFamily="2" charset="0"/>
              </a:rPr>
              <a:t>NEUVOLA</a:t>
            </a:r>
            <a:endParaRPr lang="fi-FI" sz="1200" dirty="0">
              <a:solidFill>
                <a:srgbClr val="683147"/>
              </a:solidFill>
              <a:latin typeface="Raleway ExtraBold" pitchFamily="2" charset="0"/>
            </a:endParaRPr>
          </a:p>
          <a:p>
            <a:pPr algn="ctr" defTabSz="457200"/>
            <a:r>
              <a:rPr lang="fi-FI" sz="1200" b="1" dirty="0">
                <a:solidFill>
                  <a:prstClr val="black"/>
                </a:solidFill>
                <a:latin typeface="Raleway" pitchFamily="2" charset="0"/>
              </a:rPr>
              <a:t> </a:t>
            </a:r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palvelunumero p. 05 352 7260  </a:t>
            </a:r>
          </a:p>
        </p:txBody>
      </p:sp>
      <p:sp>
        <p:nvSpPr>
          <p:cNvPr id="39" name="Puhekupla: Soikea 38">
            <a:extLst>
              <a:ext uri="{FF2B5EF4-FFF2-40B4-BE49-F238E27FC236}">
                <a16:creationId xmlns:a16="http://schemas.microsoft.com/office/drawing/2014/main" id="{2C4DA998-6664-4888-BD69-E5EC305C924A}"/>
              </a:ext>
            </a:extLst>
          </p:cNvPr>
          <p:cNvSpPr/>
          <p:nvPr/>
        </p:nvSpPr>
        <p:spPr>
          <a:xfrm>
            <a:off x="6809077" y="2466124"/>
            <a:ext cx="1636171" cy="767842"/>
          </a:xfrm>
          <a:prstGeom prst="wedgeEllipseCallout">
            <a:avLst>
              <a:gd name="adj1" fmla="val -45020"/>
              <a:gd name="adj2" fmla="val 12106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i-FI" sz="1000" i="1" dirty="0">
                <a:solidFill>
                  <a:prstClr val="white"/>
                </a:solidFill>
                <a:latin typeface="Raleway Medium" pitchFamily="2" charset="0"/>
              </a:rPr>
              <a:t>Toimintakykyni on nyt parempi</a:t>
            </a:r>
          </a:p>
        </p:txBody>
      </p:sp>
      <p:sp>
        <p:nvSpPr>
          <p:cNvPr id="42" name="Puhekupla: Soikea 41">
            <a:extLst>
              <a:ext uri="{FF2B5EF4-FFF2-40B4-BE49-F238E27FC236}">
                <a16:creationId xmlns:a16="http://schemas.microsoft.com/office/drawing/2014/main" id="{7C66AF2A-F8B9-427A-B93E-F1D86EE4DEDA}"/>
              </a:ext>
            </a:extLst>
          </p:cNvPr>
          <p:cNvSpPr/>
          <p:nvPr/>
        </p:nvSpPr>
        <p:spPr>
          <a:xfrm>
            <a:off x="1706933" y="4575223"/>
            <a:ext cx="1772950" cy="681197"/>
          </a:xfrm>
          <a:prstGeom prst="wedgeEllipseCallout">
            <a:avLst>
              <a:gd name="adj1" fmla="val 60392"/>
              <a:gd name="adj2" fmla="val 313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i-FI" sz="1000" i="1" dirty="0">
                <a:solidFill>
                  <a:prstClr val="white"/>
                </a:solidFill>
                <a:latin typeface="Raleway Medium" pitchFamily="2" charset="0"/>
                <a:ea typeface="+mn-lt"/>
                <a:cs typeface="+mn-lt"/>
              </a:rPr>
              <a:t>Perheemme arki sujuu nyt helpommin</a:t>
            </a:r>
            <a:endParaRPr lang="fi-FI" sz="1000" dirty="0">
              <a:solidFill>
                <a:prstClr val="white"/>
              </a:solidFill>
              <a:latin typeface="Raleway Medium" pitchFamily="2" charset="0"/>
            </a:endParaRPr>
          </a:p>
        </p:txBody>
      </p:sp>
      <p:sp>
        <p:nvSpPr>
          <p:cNvPr id="43" name="Vuokaaviosymboli: Vaihtoehtoinen käsittely 42">
            <a:extLst>
              <a:ext uri="{FF2B5EF4-FFF2-40B4-BE49-F238E27FC236}">
                <a16:creationId xmlns:a16="http://schemas.microsoft.com/office/drawing/2014/main" id="{31AB5324-C675-4A52-8A31-A01BF3BBE7B2}"/>
              </a:ext>
            </a:extLst>
          </p:cNvPr>
          <p:cNvSpPr/>
          <p:nvPr/>
        </p:nvSpPr>
        <p:spPr>
          <a:xfrm>
            <a:off x="3462503" y="1393685"/>
            <a:ext cx="2738839" cy="140309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683147"/>
                </a:solidFill>
                <a:latin typeface="Raleway ExtraBold" pitchFamily="2" charset="0"/>
              </a:rPr>
              <a:t>KOULU- JA OPISKELU-TERVEYDENHOITAJAT</a:t>
            </a:r>
          </a:p>
          <a:p>
            <a:pPr algn="ctr" defTabSz="4572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Kosken koulukeskus</a:t>
            </a:r>
          </a:p>
          <a:p>
            <a:pPr algn="ctr" defTabSz="4572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Vuoksenniskan koulukeskus</a:t>
            </a:r>
          </a:p>
          <a:p>
            <a:pPr algn="ctr" defTabSz="4572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Mansikkalan koulukeskus</a:t>
            </a:r>
          </a:p>
          <a:p>
            <a:pPr algn="ctr" defTabSz="4572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Imatran yhteislukio</a:t>
            </a:r>
          </a:p>
          <a:p>
            <a:pPr algn="ctr" defTabSz="4572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Saimaan ammattiopisto SAMPO</a:t>
            </a:r>
          </a:p>
        </p:txBody>
      </p:sp>
      <p:sp>
        <p:nvSpPr>
          <p:cNvPr id="44" name="Vuokaaviosymboli: Vaihtoehtoinen käsittely 43">
            <a:extLst>
              <a:ext uri="{FF2B5EF4-FFF2-40B4-BE49-F238E27FC236}">
                <a16:creationId xmlns:a16="http://schemas.microsoft.com/office/drawing/2014/main" id="{6E60C0FC-9E4F-4322-BDE2-D1DBC5669C2C}"/>
              </a:ext>
            </a:extLst>
          </p:cNvPr>
          <p:cNvSpPr/>
          <p:nvPr/>
        </p:nvSpPr>
        <p:spPr>
          <a:xfrm>
            <a:off x="8845337" y="4488133"/>
            <a:ext cx="2816247" cy="1498472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683147"/>
                </a:solidFill>
                <a:latin typeface="Raleway ExtraBold"/>
              </a:rPr>
              <a:t>LIIKUNTANEUVONTA</a:t>
            </a:r>
            <a:endParaRPr lang="fi-FI" sz="1200" b="1" dirty="0">
              <a:solidFill>
                <a:srgbClr val="683147"/>
              </a:solidFill>
              <a:latin typeface="Raleway ExtraBold" pitchFamily="2" charset="0"/>
            </a:endParaRPr>
          </a:p>
          <a:p>
            <a:pPr algn="ctr" defTabSz="457200"/>
            <a:r>
              <a:rPr lang="fi-FI" sz="1200" b="1" dirty="0">
                <a:solidFill>
                  <a:srgbClr val="8A425F"/>
                </a:solidFill>
                <a:latin typeface="Raleway ExtraBold"/>
              </a:rPr>
              <a:t>yli 18-vuotiaat</a:t>
            </a:r>
          </a:p>
          <a:p>
            <a:pPr algn="ctr" defTabSz="457200"/>
            <a:r>
              <a:rPr lang="fi-FI" sz="1200" dirty="0">
                <a:latin typeface="Raleway"/>
              </a:rPr>
              <a:t>Riitta Pellinen p. 020 617 7202</a:t>
            </a:r>
            <a:br>
              <a:rPr lang="fi-FI" sz="1200" dirty="0">
                <a:latin typeface="Raleway"/>
              </a:rPr>
            </a:br>
            <a:endParaRPr lang="fi-FI" sz="200" dirty="0">
              <a:latin typeface="Raleway"/>
            </a:endParaRPr>
          </a:p>
          <a:p>
            <a:pPr algn="ctr" defTabSz="457200"/>
            <a:r>
              <a:rPr lang="fi-FI" sz="1200">
                <a:latin typeface="Raleway"/>
              </a:rPr>
              <a:t>Hanna Karhu </a:t>
            </a:r>
            <a:r>
              <a:rPr lang="fi-FI" sz="1200" dirty="0">
                <a:latin typeface="Raleway"/>
              </a:rPr>
              <a:t>p. 020 617 7286</a:t>
            </a:r>
            <a:endParaRPr lang="fi-FI" sz="800" dirty="0">
              <a:latin typeface="Raleway"/>
            </a:endParaRPr>
          </a:p>
          <a:p>
            <a:pPr algn="ctr" defTabSz="4572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selkosuomeksi ja vieraskielisille 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Stina </a:t>
            </a:r>
            <a:r>
              <a:rPr lang="fi-FI" sz="1200" dirty="0" err="1">
                <a:solidFill>
                  <a:prstClr val="black"/>
                </a:solidFill>
                <a:latin typeface="Raleway" pitchFamily="2" charset="0"/>
              </a:rPr>
              <a:t>Tevajärvi</a:t>
            </a:r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 p. 040 631 7428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stina.tevajarvi@lappeenranta.fi</a:t>
            </a:r>
          </a:p>
        </p:txBody>
      </p:sp>
      <p:sp>
        <p:nvSpPr>
          <p:cNvPr id="47" name="Vuokaaviosymboli: Vaihtoehtoinen käsittely 46">
            <a:extLst>
              <a:ext uri="{FF2B5EF4-FFF2-40B4-BE49-F238E27FC236}">
                <a16:creationId xmlns:a16="http://schemas.microsoft.com/office/drawing/2014/main" id="{0A01FE22-6DA1-4232-9945-FA528DF84C2B}"/>
              </a:ext>
            </a:extLst>
          </p:cNvPr>
          <p:cNvSpPr/>
          <p:nvPr/>
        </p:nvSpPr>
        <p:spPr>
          <a:xfrm>
            <a:off x="9151193" y="3289311"/>
            <a:ext cx="2474095" cy="999221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HYVINVO</a:t>
            </a:r>
            <a:r>
              <a:rPr lang="fi-FI" sz="1200" b="1" dirty="0">
                <a:solidFill>
                  <a:srgbClr val="683147"/>
                </a:solidFill>
                <a:latin typeface="Raleway ExtraBold" pitchFamily="2" charset="0"/>
              </a:rPr>
              <a:t>INTIV</a:t>
            </a:r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ALMENTAJA</a:t>
            </a:r>
          </a:p>
          <a:p>
            <a:pPr algn="ctr" defTabSz="457200"/>
            <a:r>
              <a:rPr lang="fi-FI" sz="1200" dirty="0">
                <a:solidFill>
                  <a:srgbClr val="8A425F"/>
                </a:solidFill>
                <a:latin typeface="Raleway ExtraBold"/>
              </a:rPr>
              <a:t>nuoret, aikuiset, ikääntyneet</a:t>
            </a:r>
            <a:endParaRPr lang="fi-FI" sz="1200" dirty="0">
              <a:solidFill>
                <a:srgbClr val="8A425F"/>
              </a:solidFill>
              <a:latin typeface="Raleway ExtraBold" pitchFamily="2" charset="0"/>
            </a:endParaRP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Annika Airola p. 040 660 9008 annika.airola@ekhva.fi</a:t>
            </a:r>
          </a:p>
        </p:txBody>
      </p:sp>
      <p:sp>
        <p:nvSpPr>
          <p:cNvPr id="48" name="Puhekupla: Soikea 47">
            <a:extLst>
              <a:ext uri="{FF2B5EF4-FFF2-40B4-BE49-F238E27FC236}">
                <a16:creationId xmlns:a16="http://schemas.microsoft.com/office/drawing/2014/main" id="{3461CDB4-9A05-40A1-990C-9E19B9D7C93F}"/>
              </a:ext>
            </a:extLst>
          </p:cNvPr>
          <p:cNvSpPr/>
          <p:nvPr/>
        </p:nvSpPr>
        <p:spPr>
          <a:xfrm>
            <a:off x="3335954" y="3144601"/>
            <a:ext cx="1643099" cy="715197"/>
          </a:xfrm>
          <a:prstGeom prst="wedgeEllipseCallout">
            <a:avLst>
              <a:gd name="adj1" fmla="val 33813"/>
              <a:gd name="adj2" fmla="val 1163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i-FI" sz="1000" i="1" dirty="0">
                <a:solidFill>
                  <a:prstClr val="white"/>
                </a:solidFill>
                <a:latin typeface="Raleway Medium" pitchFamily="2" charset="0"/>
                <a:ea typeface="+mn-lt"/>
                <a:cs typeface="+mn-lt"/>
              </a:rPr>
              <a:t>Jaksan paremmin koulussa ja kotona</a:t>
            </a:r>
            <a:endParaRPr lang="fi-FI" sz="1000" dirty="0">
              <a:solidFill>
                <a:prstClr val="white"/>
              </a:solidFill>
              <a:latin typeface="Raleway Medium" pitchFamily="2" charset="0"/>
            </a:endParaRPr>
          </a:p>
        </p:txBody>
      </p:sp>
      <p:sp>
        <p:nvSpPr>
          <p:cNvPr id="23" name="Puhekupla: Soikea 22">
            <a:extLst>
              <a:ext uri="{FF2B5EF4-FFF2-40B4-BE49-F238E27FC236}">
                <a16:creationId xmlns:a16="http://schemas.microsoft.com/office/drawing/2014/main" id="{115435F1-3BF5-46C9-BDE6-66FB69B70380}"/>
              </a:ext>
            </a:extLst>
          </p:cNvPr>
          <p:cNvSpPr/>
          <p:nvPr/>
        </p:nvSpPr>
        <p:spPr>
          <a:xfrm>
            <a:off x="5181749" y="2950026"/>
            <a:ext cx="1578554" cy="687579"/>
          </a:xfrm>
          <a:prstGeom prst="wedgeEllipseCallout">
            <a:avLst>
              <a:gd name="adj1" fmla="val 7714"/>
              <a:gd name="adj2" fmla="val 1158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i-FI" sz="1000" i="1" dirty="0">
                <a:solidFill>
                  <a:prstClr val="white"/>
                </a:solidFill>
                <a:latin typeface="Raleway Medium" pitchFamily="2" charset="0"/>
              </a:rPr>
              <a:t>Kivut lähtivät ja oloni keveni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0F906B17-F1D5-45B1-8DD8-7DA09CD81467}"/>
              </a:ext>
            </a:extLst>
          </p:cNvPr>
          <p:cNvSpPr/>
          <p:nvPr/>
        </p:nvSpPr>
        <p:spPr>
          <a:xfrm>
            <a:off x="3557888" y="4081991"/>
            <a:ext cx="5131067" cy="4301484"/>
          </a:xfrm>
          <a:prstGeom prst="rect">
            <a:avLst/>
          </a:prstGeom>
          <a:noFill/>
        </p:spPr>
        <p:txBody>
          <a:bodyPr spcFirstLastPara="1" wrap="none" lIns="84407" tIns="42203" rIns="84407" bIns="42203" numCol="1" anchor="t">
            <a:prstTxWarp prst="textArchUp">
              <a:avLst>
                <a:gd name="adj" fmla="val 10749990"/>
              </a:avLst>
            </a:prstTxWarp>
            <a:spAutoFit/>
          </a:bodyPr>
          <a:lstStyle/>
          <a:p>
            <a:pPr algn="ctr" defTabSz="457200"/>
            <a:r>
              <a:rPr lang="fi-FI" sz="1847" b="1" dirty="0">
                <a:ln w="0"/>
                <a:solidFill>
                  <a:srgbClr val="A9BCD6">
                    <a:lumMod val="60000"/>
                    <a:lumOff val="40000"/>
                  </a:srgbClr>
                </a:solidFill>
              </a:rPr>
              <a:t> </a:t>
            </a:r>
            <a:r>
              <a:rPr lang="fi-FI" sz="1847" b="1" dirty="0">
                <a:ln w="0"/>
                <a:solidFill>
                  <a:prstClr val="white"/>
                </a:solidFill>
              </a:rPr>
              <a:t>  </a:t>
            </a:r>
            <a:r>
              <a:rPr lang="fi-FI" sz="1847" b="1" dirty="0">
                <a:ln w="0"/>
                <a:solidFill>
                  <a:prstClr val="white"/>
                </a:solidFill>
                <a:latin typeface="Raleway ExtraBold" pitchFamily="2" charset="0"/>
              </a:rPr>
              <a:t>LAPSIPERHEET        NUORET </a:t>
            </a:r>
            <a:r>
              <a:rPr lang="fi-FI" sz="1847" b="1" dirty="0">
                <a:ln w="0"/>
                <a:solidFill>
                  <a:srgbClr val="ED6C41">
                    <a:lumMod val="60000"/>
                    <a:lumOff val="40000"/>
                  </a:srgbClr>
                </a:solidFill>
                <a:latin typeface="Raleway ExtraBold" pitchFamily="2" charset="0"/>
              </a:rPr>
              <a:t>      </a:t>
            </a:r>
            <a:r>
              <a:rPr lang="fi-FI" sz="1847" b="1" dirty="0">
                <a:ln w="0"/>
                <a:solidFill>
                  <a:srgbClr val="AE95C7">
                    <a:lumMod val="40000"/>
                    <a:lumOff val="60000"/>
                  </a:srgbClr>
                </a:solidFill>
                <a:latin typeface="Raleway ExtraBold" pitchFamily="2" charset="0"/>
              </a:rPr>
              <a:t> </a:t>
            </a:r>
            <a:r>
              <a:rPr lang="fi-FI" sz="1847" b="1" dirty="0">
                <a:ln w="0"/>
                <a:solidFill>
                  <a:prstClr val="white"/>
                </a:solidFill>
                <a:latin typeface="Raleway ExtraBold" pitchFamily="2" charset="0"/>
              </a:rPr>
              <a:t>AIKUISET         IKÄÄNTYNEET   </a:t>
            </a:r>
          </a:p>
        </p:txBody>
      </p:sp>
      <p:sp>
        <p:nvSpPr>
          <p:cNvPr id="29" name="Subtitle 94">
            <a:extLst>
              <a:ext uri="{FF2B5EF4-FFF2-40B4-BE49-F238E27FC236}">
                <a16:creationId xmlns:a16="http://schemas.microsoft.com/office/drawing/2014/main" id="{4F2A5AA6-480D-4A16-A53D-5C081E2406E9}"/>
              </a:ext>
            </a:extLst>
          </p:cNvPr>
          <p:cNvSpPr txBox="1">
            <a:spLocks/>
          </p:cNvSpPr>
          <p:nvPr/>
        </p:nvSpPr>
        <p:spPr>
          <a:xfrm rot="16200000">
            <a:off x="-1321618" y="3873380"/>
            <a:ext cx="3975377" cy="359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prstClr val="white"/>
                </a:solidFill>
                <a:latin typeface="Raleway ExtraBold" pitchFamily="2" charset="0"/>
              </a:rPr>
              <a:t>ELINTAPAOHJAUS </a:t>
            </a:r>
            <a:r>
              <a:rPr lang="en-US" sz="1000" b="1" dirty="0" err="1">
                <a:solidFill>
                  <a:prstClr val="white"/>
                </a:solidFill>
                <a:latin typeface="Raleway ExtraBold" pitchFamily="2" charset="0"/>
              </a:rPr>
              <a:t>imatralla</a:t>
            </a:r>
            <a:endParaRPr lang="en-US" sz="1000" b="1" dirty="0">
              <a:solidFill>
                <a:prstClr val="white"/>
              </a:solidFill>
              <a:latin typeface="Raleway ExtraBold" pitchFamily="2" charset="0"/>
            </a:endParaRPr>
          </a:p>
        </p:txBody>
      </p:sp>
      <p:sp>
        <p:nvSpPr>
          <p:cNvPr id="33" name="Vuokaaviosymboli: Vaihtoehtoinen käsittely 32">
            <a:extLst>
              <a:ext uri="{FF2B5EF4-FFF2-40B4-BE49-F238E27FC236}">
                <a16:creationId xmlns:a16="http://schemas.microsoft.com/office/drawing/2014/main" id="{31AB5324-C675-4A52-8A31-A01BF3BBE7B2}"/>
              </a:ext>
            </a:extLst>
          </p:cNvPr>
          <p:cNvSpPr/>
          <p:nvPr/>
        </p:nvSpPr>
        <p:spPr>
          <a:xfrm>
            <a:off x="1003723" y="1835753"/>
            <a:ext cx="2375133" cy="87669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683147"/>
                </a:solidFill>
                <a:latin typeface="Raleway ExtraBold" pitchFamily="2" charset="0"/>
              </a:rPr>
              <a:t>LIIKUNTANEUVONTA, </a:t>
            </a:r>
          </a:p>
          <a:p>
            <a:pPr algn="ctr" defTabSz="457200"/>
            <a:r>
              <a:rPr lang="fi-FI" sz="1200" b="1" dirty="0">
                <a:solidFill>
                  <a:srgbClr val="683147"/>
                </a:solidFill>
                <a:latin typeface="Raleway ExtraBold" pitchFamily="2" charset="0"/>
              </a:rPr>
              <a:t>SAMPO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Vilho Suviranta p. </a:t>
            </a:r>
            <a:r>
              <a:rPr lang="fi-FI" sz="1200">
                <a:solidFill>
                  <a:prstClr val="black"/>
                </a:solidFill>
                <a:latin typeface="Raleway" pitchFamily="2" charset="0"/>
              </a:rPr>
              <a:t>040 778 2973  </a:t>
            </a:r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vilho.suviranta@edusampo.fi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8E52881-9381-40A2-8DBE-212107F08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3" y="148845"/>
            <a:ext cx="1872864" cy="1256502"/>
          </a:xfrm>
          <a:prstGeom prst="rect">
            <a:avLst/>
          </a:prstGeom>
        </p:spPr>
      </p:pic>
      <p:sp>
        <p:nvSpPr>
          <p:cNvPr id="28" name="Puhekupla: Soikea 27">
            <a:extLst>
              <a:ext uri="{FF2B5EF4-FFF2-40B4-BE49-F238E27FC236}">
                <a16:creationId xmlns:a16="http://schemas.microsoft.com/office/drawing/2014/main" id="{764D4B11-368B-483D-9535-A95F38F76CBA}"/>
              </a:ext>
            </a:extLst>
          </p:cNvPr>
          <p:cNvSpPr/>
          <p:nvPr/>
        </p:nvSpPr>
        <p:spPr>
          <a:xfrm>
            <a:off x="7363420" y="3487735"/>
            <a:ext cx="1748985" cy="680044"/>
          </a:xfrm>
          <a:prstGeom prst="wedgeEllipseCallout">
            <a:avLst>
              <a:gd name="adj1" fmla="val -36387"/>
              <a:gd name="adj2" fmla="val 9447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fi-FI" sz="1000" i="1" dirty="0">
                <a:solidFill>
                  <a:prstClr val="white"/>
                </a:solidFill>
                <a:latin typeface="Raleway Medium" pitchFamily="2" charset="0"/>
                <a:ea typeface="+mn-lt"/>
                <a:cs typeface="+mn-lt"/>
              </a:rPr>
              <a:t>Kolesterolini ja verenpaineeni laski </a:t>
            </a:r>
            <a:endParaRPr lang="fi-FI" sz="1000" dirty="0">
              <a:solidFill>
                <a:prstClr val="white"/>
              </a:solidFill>
              <a:latin typeface="Raleway Medium" pitchFamily="2" charset="0"/>
              <a:ea typeface="+mn-lt"/>
              <a:cs typeface="+mn-lt"/>
            </a:endParaRPr>
          </a:p>
        </p:txBody>
      </p:sp>
      <p:sp>
        <p:nvSpPr>
          <p:cNvPr id="27" name="Vuokaaviosymboli: Vaihtoehtoinen käsittely 27">
            <a:extLst>
              <a:ext uri="{FF2B5EF4-FFF2-40B4-BE49-F238E27FC236}">
                <a16:creationId xmlns:a16="http://schemas.microsoft.com/office/drawing/2014/main" id="{C317E9A2-5E42-4751-9D60-D5A17043579B}"/>
              </a:ext>
            </a:extLst>
          </p:cNvPr>
          <p:cNvSpPr/>
          <p:nvPr/>
        </p:nvSpPr>
        <p:spPr>
          <a:xfrm>
            <a:off x="752762" y="3823989"/>
            <a:ext cx="2375133" cy="68758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LIIKUNTANEUVONTA</a:t>
            </a:r>
          </a:p>
          <a:p>
            <a:pPr algn="ctr" defTabSz="4572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lapsiperheet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Sanna Lairola p. 020 617 1191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237" y="6175172"/>
            <a:ext cx="1227222" cy="41140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119" y="6175172"/>
            <a:ext cx="1059532" cy="378010"/>
          </a:xfrm>
          <a:prstGeom prst="rect">
            <a:avLst/>
          </a:prstGeom>
        </p:spPr>
      </p:pic>
      <p:sp>
        <p:nvSpPr>
          <p:cNvPr id="32" name="Vuokaaviosymboli: Vaihtoehtoinen käsittely 27">
            <a:extLst>
              <a:ext uri="{FF2B5EF4-FFF2-40B4-BE49-F238E27FC236}">
                <a16:creationId xmlns:a16="http://schemas.microsoft.com/office/drawing/2014/main" id="{C317E9A2-5E42-4751-9D60-D5A17043579B}"/>
              </a:ext>
            </a:extLst>
          </p:cNvPr>
          <p:cNvSpPr/>
          <p:nvPr/>
        </p:nvSpPr>
        <p:spPr>
          <a:xfrm>
            <a:off x="863216" y="2833865"/>
            <a:ext cx="2375133" cy="857664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SEURAKUNTA</a:t>
            </a:r>
          </a:p>
          <a:p>
            <a:pPr algn="ctr" defTabSz="4572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lapsiperheet ja nuoret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Pirjo Tiippana p. 040 766 2955 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pirjo.tiippana@evl.fi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61" y="6206990"/>
            <a:ext cx="828793" cy="359934"/>
          </a:xfrm>
          <a:prstGeom prst="rect">
            <a:avLst/>
          </a:prstGeom>
        </p:spPr>
      </p:pic>
      <p:sp>
        <p:nvSpPr>
          <p:cNvPr id="8" name="Vuokaaviosymboli: Vaihtoehtoinen käsittely 27">
            <a:extLst>
              <a:ext uri="{FF2B5EF4-FFF2-40B4-BE49-F238E27FC236}">
                <a16:creationId xmlns:a16="http://schemas.microsoft.com/office/drawing/2014/main" id="{64E5682F-7AD1-BE58-0B29-9E5B83D161EA}"/>
              </a:ext>
            </a:extLst>
          </p:cNvPr>
          <p:cNvSpPr/>
          <p:nvPr/>
        </p:nvSpPr>
        <p:spPr>
          <a:xfrm>
            <a:off x="8937889" y="2009857"/>
            <a:ext cx="2504590" cy="100145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4923" tIns="31652" rIns="24923" bIns="31652" rtlCol="0" anchor="ctr"/>
          <a:lstStyle/>
          <a:p>
            <a:pPr algn="ctr" defTabSz="3429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TOIMINNALLINEN KUNTOUTUS </a:t>
            </a:r>
          </a:p>
          <a:p>
            <a:pPr algn="ctr" defTabSz="3429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PORTTI</a:t>
            </a:r>
          </a:p>
          <a:p>
            <a:pPr algn="ctr" defTabSz="3429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yli 18-vuotiaat mielenterveys-</a:t>
            </a:r>
          </a:p>
          <a:p>
            <a:pPr algn="ctr" defTabSz="3429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 ja päihdepalvelun asiakkaat</a:t>
            </a:r>
          </a:p>
          <a:p>
            <a:pPr algn="ctr" defTabSz="342900"/>
            <a:r>
              <a:rPr lang="fi-FI" sz="1200" dirty="0">
                <a:solidFill>
                  <a:schemeClr val="tx1"/>
                </a:solidFill>
                <a:latin typeface="Raleway" pitchFamily="2" charset="0"/>
              </a:rPr>
              <a:t>p. 040 680 3046</a:t>
            </a:r>
          </a:p>
        </p:txBody>
      </p:sp>
      <p:sp>
        <p:nvSpPr>
          <p:cNvPr id="9" name="Vuokaaviosymboli: Vaihtoehtoinen käsittely 27">
            <a:extLst>
              <a:ext uri="{FF2B5EF4-FFF2-40B4-BE49-F238E27FC236}">
                <a16:creationId xmlns:a16="http://schemas.microsoft.com/office/drawing/2014/main" id="{65C10327-721C-35F6-FFAC-DE6D053B3481}"/>
              </a:ext>
            </a:extLst>
          </p:cNvPr>
          <p:cNvSpPr/>
          <p:nvPr/>
        </p:nvSpPr>
        <p:spPr>
          <a:xfrm>
            <a:off x="6304541" y="1424014"/>
            <a:ext cx="2552324" cy="857664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3231" tIns="42203" rIns="33231" bIns="42203" rtlCol="0" anchor="ctr"/>
          <a:lstStyle/>
          <a:p>
            <a:pPr algn="ctr" defTabSz="457200"/>
            <a:r>
              <a:rPr lang="fi-FI" sz="1200" b="1" dirty="0">
                <a:solidFill>
                  <a:srgbClr val="8A425F">
                    <a:lumMod val="75000"/>
                  </a:srgbClr>
                </a:solidFill>
                <a:latin typeface="Raleway ExtraBold" pitchFamily="2" charset="0"/>
              </a:rPr>
              <a:t>NUORTEN PALVELUT</a:t>
            </a:r>
          </a:p>
          <a:p>
            <a:pPr algn="ctr" defTabSz="457200"/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11 </a:t>
            </a:r>
            <a:r>
              <a:rPr lang="fi-FI" sz="1200" b="1" dirty="0">
                <a:solidFill>
                  <a:srgbClr val="8A42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̶ </a:t>
            </a:r>
            <a:r>
              <a:rPr lang="fi-FI" sz="1200" b="1" dirty="0">
                <a:solidFill>
                  <a:srgbClr val="8A425F"/>
                </a:solidFill>
                <a:latin typeface="Raleway ExtraBold" pitchFamily="2" charset="0"/>
              </a:rPr>
              <a:t>29-vuotiaat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Johanna Mäkinen p. 020 617 7201 </a:t>
            </a:r>
          </a:p>
          <a:p>
            <a:pPr algn="ctr" defTabSz="457200"/>
            <a:r>
              <a:rPr lang="fi-FI" sz="1200" dirty="0">
                <a:solidFill>
                  <a:prstClr val="black"/>
                </a:solidFill>
                <a:latin typeface="Raleway" pitchFamily="2" charset="0"/>
              </a:rPr>
              <a:t>johanna.makinen@imatra.fi</a:t>
            </a:r>
          </a:p>
        </p:txBody>
      </p:sp>
    </p:spTree>
    <p:extLst>
      <p:ext uri="{BB962C8B-B14F-4D97-AF65-F5344CB8AC3E}">
        <p14:creationId xmlns:p14="http://schemas.microsoft.com/office/powerpoint/2010/main" val="13108761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Imatran kaupunki">
      <a:dk1>
        <a:sysClr val="windowText" lastClr="000000"/>
      </a:dk1>
      <a:lt1>
        <a:sysClr val="window" lastClr="FFFFFF"/>
      </a:lt1>
      <a:dk2>
        <a:srgbClr val="5B2C3F"/>
      </a:dk2>
      <a:lt2>
        <a:srgbClr val="F2977A"/>
      </a:lt2>
      <a:accent1>
        <a:srgbClr val="AE95C7"/>
      </a:accent1>
      <a:accent2>
        <a:srgbClr val="ED6C41"/>
      </a:accent2>
      <a:accent3>
        <a:srgbClr val="F2977A"/>
      </a:accent3>
      <a:accent4>
        <a:srgbClr val="D092A7"/>
      </a:accent4>
      <a:accent5>
        <a:srgbClr val="8A425F"/>
      </a:accent5>
      <a:accent6>
        <a:srgbClr val="A9BCD6"/>
      </a:accent6>
      <a:hlink>
        <a:srgbClr val="5B2C3F"/>
      </a:hlink>
      <a:folHlink>
        <a:srgbClr val="7F6F6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0E3C24BD4C8C249B744F3860383F303" ma:contentTypeVersion="12" ma:contentTypeDescription="Luo uusi asiakirja." ma:contentTypeScope="" ma:versionID="ee42c4dbfe9121b09797a18a16439b79">
  <xsd:schema xmlns:xsd="http://www.w3.org/2001/XMLSchema" xmlns:xs="http://www.w3.org/2001/XMLSchema" xmlns:p="http://schemas.microsoft.com/office/2006/metadata/properties" xmlns:ns2="7c57b1bb-89fe-4ca0-aafd-a838016b233d" xmlns:ns3="8a51a8a6-8485-480d-9a94-1154df946357" targetNamespace="http://schemas.microsoft.com/office/2006/metadata/properties" ma:root="true" ma:fieldsID="59898b98aad91bbe81f59e8fb72a5838" ns2:_="" ns3:_="">
    <xsd:import namespace="7c57b1bb-89fe-4ca0-aafd-a838016b233d"/>
    <xsd:import namespace="8a51a8a6-8485-480d-9a94-1154df946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7b1bb-89fe-4ca0-aafd-a838016b2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1a8a6-8485-480d-9a94-1154df946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301AB1-B43E-4552-B46F-A41CD8CC7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68309-A50F-44ED-A660-C53297FFC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7b1bb-89fe-4ca0-aafd-a838016b233d"/>
    <ds:schemaRef ds:uri="8a51a8a6-8485-480d-9a94-1154df946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64AC91-2064-47A5-BF41-45F8D5EC7E0D}">
  <ds:schemaRefs>
    <ds:schemaRef ds:uri="http://purl.org/dc/elements/1.1/"/>
    <ds:schemaRef ds:uri="7c57b1bb-89fe-4ca0-aafd-a838016b233d"/>
    <ds:schemaRef ds:uri="8a51a8a6-8485-480d-9a94-1154df946357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195</Words>
  <Application>Microsoft Office PowerPoint</Application>
  <PresentationFormat>Laajakuva</PresentationFormat>
  <Paragraphs>46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9" baseType="lpstr">
      <vt:lpstr>Arial</vt:lpstr>
      <vt:lpstr>Calibri</vt:lpstr>
      <vt:lpstr>Raleway</vt:lpstr>
      <vt:lpstr>Raleway ExtraBold</vt:lpstr>
      <vt:lpstr>Raleway Medium</vt:lpstr>
      <vt:lpstr>Raleway SemiBold</vt:lpstr>
      <vt:lpstr>Tw Cen MT</vt:lpstr>
      <vt:lpstr>GradientRiseVTI</vt:lpstr>
      <vt:lpstr>KUN HUOLI HERÄÄ ELINTAVOISTA</vt:lpstr>
    </vt:vector>
  </TitlesOfParts>
  <Company>Saimaan talous ja 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 HUOLI HERÄÄ ELINTAVOISTA</dc:title>
  <dc:creator>Seppänen Suvi</dc:creator>
  <cp:lastModifiedBy>Lairola Sanna</cp:lastModifiedBy>
  <cp:revision>75</cp:revision>
  <cp:lastPrinted>2023-09-21T08:30:17Z</cp:lastPrinted>
  <dcterms:created xsi:type="dcterms:W3CDTF">2021-09-02T05:47:54Z</dcterms:created>
  <dcterms:modified xsi:type="dcterms:W3CDTF">2024-09-18T06:34:47Z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0x01010090E3C24BD4C8C249B744F3860383F303</vt:lpwstr>
  </property>
</Properties>
</file>